
<file path=[Content_Types].xml><?xml version="1.0" encoding="utf-8"?>
<Types xmlns="http://schemas.openxmlformats.org/package/2006/content-types">
  <Default Extension="xml" ContentType="application/vnd.openxmlformats-package.core-properties+xml"/>
  <Default Extension="dat" ContentType="application/x-fontdata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df90702047842c9" /><Relationship Type="http://schemas.openxmlformats.org/officeDocument/2006/relationships/extended-properties" Target="/docProps/app.xml" Id="R2f1a8d9629334e13" /><Relationship Type="http://schemas.openxmlformats.org/officeDocument/2006/relationships/officeDocument" Target="/ppt/presentation.xml" Id="R1aa8e5a86f754ba4" /></Relationships>
</file>

<file path=ppt/presentation.xml><?xml version="1.0" encoding="utf-8"?>
<p:presentation xmlns:p="http://schemas.openxmlformats.org/presentationml/2006/main" embedTrueTypeFonts="1" saveSubsetFonts="0">
  <p:sldMasterIdLst>
    <p:sldMasterId xmlns:r="http://schemas.openxmlformats.org/officeDocument/2006/relationships" id="2147483648" r:id="Re475e04e86a243fa"/>
  </p:sldMasterIdLst>
  <p:notesMasterIdLst>
    <p:notesMasterId xmlns:r="http://schemas.openxmlformats.org/officeDocument/2006/relationships" r:id="R1f5ca9aef57a470c"/>
  </p:notesMasterIdLst>
  <p:sldIdLst>
    <p:sldId xmlns:r="http://schemas.openxmlformats.org/officeDocument/2006/relationships" id="256" r:id="R49e62b92ef014c62"/>
    <p:sldId xmlns:r="http://schemas.openxmlformats.org/officeDocument/2006/relationships" id="257" r:id="R407f05f8cc5d4cbb"/>
    <p:sldId xmlns:r="http://schemas.openxmlformats.org/officeDocument/2006/relationships" id="258" r:id="Rdc498fd83e874a9e"/>
    <p:sldId xmlns:r="http://schemas.openxmlformats.org/officeDocument/2006/relationships" id="259" r:id="R9a2537e5abe54d1b"/>
  </p:sldIdLst>
  <p:sldSz cx="13716000" cy="8572500"/>
  <p:notesSz cx="6858000" cy="9144000"/>
  <p:embeddedFontLst>
    <p:embeddedFont>
      <p:font typeface="Noto Sans KR"/>
      <p:regular xmlns:r="http://schemas.openxmlformats.org/officeDocument/2006/relationships" r:id="Rca6ff241097b46f2"/>
      <p:bold xmlns:r="http://schemas.openxmlformats.org/officeDocument/2006/relationships" r:id="R0a422857489d4d68"/>
    </p:embeddedFont>
  </p:embeddedFontLst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26aaf61ff44277" /><Relationship Type="http://schemas.openxmlformats.org/officeDocument/2006/relationships/slideMaster" Target="/ppt/slideMasters/slideMaster1.xml" Id="Re475e04e86a243fa" /><Relationship Type="http://schemas.openxmlformats.org/officeDocument/2006/relationships/notesMaster" Target="/ppt/notesMasters/notesMaster1.xml" Id="R1f5ca9aef57a470c" /><Relationship Type="http://schemas.openxmlformats.org/officeDocument/2006/relationships/presProps" Target="/ppt/presProps.xml" Id="R79f53564265443eb" /><Relationship Type="http://schemas.openxmlformats.org/officeDocument/2006/relationships/tableStyles" Target="/ppt/tableStyles.xml" Id="R034568c491d54f88" /><Relationship Type="http://schemas.openxmlformats.org/officeDocument/2006/relationships/font" Target="/ppt/fonts/font.dat" Id="Rca6ff241097b46f2" /><Relationship Type="http://schemas.openxmlformats.org/officeDocument/2006/relationships/font" Target="/ppt/fonts/font2.dat" Id="R0a422857489d4d68" /><Relationship Type="http://schemas.openxmlformats.org/officeDocument/2006/relationships/slide" Target="/ppt/slides/slide1.xml" Id="R49e62b92ef014c62" /><Relationship Type="http://schemas.openxmlformats.org/officeDocument/2006/relationships/slide" Target="/ppt/slides/slide2.xml" Id="R407f05f8cc5d4cbb" /><Relationship Type="http://schemas.openxmlformats.org/officeDocument/2006/relationships/slide" Target="/ppt/slides/slide3.xml" Id="Rdc498fd83e874a9e" /><Relationship Type="http://schemas.openxmlformats.org/officeDocument/2006/relationships/slide" Target="/ppt/slides/slide4.xml" Id="R9a2537e5abe54d1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17f919891a9492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cdad033db1f4f42" /><Relationship Type="http://schemas.openxmlformats.org/officeDocument/2006/relationships/notesMaster" Target="/ppt/notesMasters/notesMaster1.xml" Id="R6ba802c98cbf47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164f2ad5d6f4ca8" /><Relationship Type="http://schemas.openxmlformats.org/officeDocument/2006/relationships/notesMaster" Target="/ppt/notesMasters/notesMaster1.xml" Id="R91f6b44eaeeb4ed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49e1eedf954409d" /><Relationship Type="http://schemas.openxmlformats.org/officeDocument/2006/relationships/notesMaster" Target="/ppt/notesMasters/notesMaster1.xml" Id="Ra0ce54d48fbd4ab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9aef9e6e4a049fa" /><Relationship Type="http://schemas.openxmlformats.org/officeDocument/2006/relationships/notesMaster" Target="/ppt/notesMasters/notesMaster1.xml" Id="R3dcbfdc8d25241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업비트 API 신청 및 등록 템플릿 v1.0. 대괄호 부분을 실제 설명으로 바꾸세요. 스크린샷 자리는 마우스 오른쪽 버튼에서 이미지 바꾸기로 교체할 수 있습니다. 잘리거나 늘어나면 원본 이미지를 다시 삽입하고 비율을 유지해 배치하세요. 한 페이지에는 한 가지 행동과 1~2줄 설명만 넣으세요. 단계가 많으면 해당 페이지를 복제하고 단계 및 쪽 번호를 수정하세요. 3쪽 모바일형은 실제 모바일 절차가 있을 때만 사용하고 없으면 삭제하세요. 6쪽 문제 해결은 필요할 때만 사용하세요. 실제 메뉴명, 버튼명, 완료 문구는 확인 후 입력하세요. 공개 스크린샷에서 개인정보와 API 키를 가리세요. 완성 후 파일의 다운로드 메뉴에서 PDF 문서로 저장하세요. 발표자 노트가 포함되는 인쇄 방식은 사용하지 마세요. 이 원본에서 편집하고 가이드별 PDF 1개를 홈페이지와 프로그램에서 함께 참조하도록 전달하세요. 홈페이지나 프로그램 연결은 이 템플릿 제작에 포함되지 않았습니다.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업비트 API 신청 및 등록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업비트 API 신청 및 등록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이 페이지는 업비트 API 신청 및 등록 가이드용 편집 템플릿입니다. 실제로 확인한 화면과 설명을 입력하세요. 한 페이지에는 한 가지 행동을 설명하세요. 필요 없는 페이지는 삭제하고 단계가 더 필요하면 이 페이지를 복제하세요. 스크린샷의 원본 비율을 유지하고 글자가 작으면 필요한 영역만 캡처하세요. 페이지와 단계 번호를 최종 순서에 맞게 수정하세요. Google Slides 이미지 교체 https://support.google.com/docs/answer/97447?hl=ko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572fb7f48c466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ba3478a6ee473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bd69354428492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b99ca9d7f74987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bd7f6a178042f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c4829fe1e04e5a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3">
            <a:extLst xmlns:a="http://schemas.openxmlformats.org/drawingml/2006/main">
              <a:ext uri="{FF2B5EF4-FFF2-40B4-BE49-F238E27FC236}">
                <a16:creationId xmlns:a16="http://schemas.microsoft.com/office/drawing/2014/main" id="{19EB3176-D2F4-4385-BBB4-90F47C6598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238500"/>
            <a:ext cx="109728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13" name="Google Shape;13;p3">
            <a:extLst xmlns:a="http://schemas.openxmlformats.org/drawingml/2006/main">
              <a:ext uri="{FF2B5EF4-FFF2-40B4-BE49-F238E27FC236}">
                <a16:creationId xmlns:a16="http://schemas.microsoft.com/office/drawing/2014/main" id="{00D8D409-41DB-4931-AF29-1C93CCC4B17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057400" y="4714875"/>
            <a:ext cx="9601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None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 matchingName="Section Header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Google Shape;15;p4">
            <a:extLst xmlns:a="http://schemas.openxmlformats.org/drawingml/2006/main">
              <a:ext uri="{FF2B5EF4-FFF2-40B4-BE49-F238E27FC236}">
                <a16:creationId xmlns:a16="http://schemas.microsoft.com/office/drawing/2014/main" id="{08AEB7A6-4D25-4A87-AD96-135A2DCF3E5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371600" y="3571875"/>
            <a:ext cx="109728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ctr">
            <a:normAutofit/>
          </a:bodyPr>
          <a:lstStyle xmlns:a="http://schemas.openxmlformats.org/drawingml/2006/main">
            <a:lvl1pPr marR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725"/>
              <a:buFont typeface="Arial"/>
              <a:buNone/>
              <a:defRPr sz="4725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 matchingName="Title and Body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Google Shape;17;p5">
            <a:extLst xmlns:a="http://schemas.openxmlformats.org/drawingml/2006/main">
              <a:ext uri="{FF2B5EF4-FFF2-40B4-BE49-F238E27FC236}">
                <a16:creationId xmlns:a16="http://schemas.microsoft.com/office/drawing/2014/main" id="{1EA1732F-6AED-4E6C-B4BF-5C5C8FA39D1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18" name="Google Shape;18;p5">
            <a:extLst xmlns:a="http://schemas.openxmlformats.org/drawingml/2006/main">
              <a:ext uri="{FF2B5EF4-FFF2-40B4-BE49-F238E27FC236}">
                <a16:creationId xmlns:a16="http://schemas.microsoft.com/office/drawing/2014/main" id="{C7BCD559-E084-4259-A56B-63C4C8F485C6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121729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8931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89318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 matchingName="Title and Two Colum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Google Shape;20;p6">
            <a:extLst xmlns:a="http://schemas.openxmlformats.org/drawingml/2006/main">
              <a:ext uri="{FF2B5EF4-FFF2-40B4-BE49-F238E27FC236}">
                <a16:creationId xmlns:a16="http://schemas.microsoft.com/office/drawing/2014/main" id="{8252B6E4-DE79-428A-898D-0B838832009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1" name="Google Shape;21;p6">
            <a:extLst xmlns:a="http://schemas.openxmlformats.org/drawingml/2006/main">
              <a:ext uri="{FF2B5EF4-FFF2-40B4-BE49-F238E27FC236}">
                <a16:creationId xmlns:a16="http://schemas.microsoft.com/office/drawing/2014/main" id="{0B38BCD5-705D-4CAE-8781-5CFB959D74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786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786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78651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2" name="Google Shape;22;p6">
            <a:extLst xmlns:a="http://schemas.openxmlformats.org/drawingml/2006/main">
              <a:ext uri="{FF2B5EF4-FFF2-40B4-BE49-F238E27FC236}">
                <a16:creationId xmlns:a16="http://schemas.microsoft.com/office/drawing/2014/main" id="{7CCA91C0-F911-4FBD-8E1F-5B12D0CA0CCD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72866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7865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78650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78651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78651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363"/>
              <a:buFont typeface="Arial"/>
              <a:buChar char="•"/>
              <a:defRPr sz="2363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matchingName="Title and One Colum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Google Shape;24;p7">
            <a:extLst xmlns:a="http://schemas.openxmlformats.org/drawingml/2006/main">
              <a:ext uri="{FF2B5EF4-FFF2-40B4-BE49-F238E27FC236}">
                <a16:creationId xmlns:a16="http://schemas.microsoft.com/office/drawing/2014/main" id="{42763DB8-4FB5-4C53-8B4C-058C189DA7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71525" y="666750"/>
            <a:ext cx="121729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13"/>
              <a:buFont typeface="Arial"/>
              <a:buNone/>
              <a:defRPr sz="3713" b="1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  <p:sp>
        <p:nvSpPr>
          <p:cNvPr id="25" name="Google Shape;25;p7">
            <a:extLst xmlns:a="http://schemas.openxmlformats.org/drawingml/2006/main">
              <a:ext uri="{FF2B5EF4-FFF2-40B4-BE49-F238E27FC236}">
                <a16:creationId xmlns:a16="http://schemas.microsoft.com/office/drawing/2014/main" id="{F4063F17-5CBB-4E0B-AA3E-8FD86F21790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71525" y="2381250"/>
            <a:ext cx="565785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rmAutofit/>
          </a:bodyPr>
          <a:lstStyle xmlns:a="http://schemas.openxmlformats.org/drawingml/2006/main">
            <a:lvl1pPr marL="457200" marR="0" indent="-38931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1pPr>
            <a:lvl2pPr marL="914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2pPr>
            <a:lvl3pPr marL="1371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3pPr>
            <a:lvl4pPr marL="18288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4pPr>
            <a:lvl5pPr marL="22860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5pPr>
            <a:lvl6pPr marL="27432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6pPr>
            <a:lvl7pPr marL="32004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7pPr>
            <a:lvl8pPr marL="3657600" marR="0" indent="-389318" algn="l">
              <a:lnSpc>
                <a:spcPct val="11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8pPr>
            <a:lvl9pPr marL="4114800" marR="0" indent="-389318" algn="l">
              <a:lnSpc>
                <a:spcPct val="110000"/>
              </a:lnSpc>
              <a:spcBef>
                <a:spcPts val="1350"/>
              </a:spcBef>
              <a:spcAft>
                <a:spcPts val="1350"/>
              </a:spcAft>
              <a:buClr>
                <a:schemeClr val="dk1"/>
              </a:buClr>
              <a:buSzPts val="2531"/>
              <a:buFont typeface="Arial"/>
              <a:buChar char="•"/>
              <a:defRPr sz="2531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/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46db07a77604d67" /><Relationship Type="http://schemas.openxmlformats.org/officeDocument/2006/relationships/slideLayout" Target="/ppt/slideLayouts/slideLayout1.xml" Id="R4707893d52394c16" /><Relationship Type="http://schemas.openxmlformats.org/officeDocument/2006/relationships/slideLayout" Target="/ppt/slideLayouts/slideLayout2.xml" Id="R3fac3e0c13c540ef" /><Relationship Type="http://schemas.openxmlformats.org/officeDocument/2006/relationships/slideLayout" Target="/ppt/slideLayouts/slideLayout3.xml" Id="R6d99844fd04543f9" /><Relationship Type="http://schemas.openxmlformats.org/officeDocument/2006/relationships/slideLayout" Target="/ppt/slideLayouts/slideLayout4.xml" Id="Rbba6ec7781ba49aa" /><Relationship Type="http://schemas.openxmlformats.org/officeDocument/2006/relationships/slideLayout" Target="/ppt/slideLayouts/slideLayout5.xml" Id="R58bec4d17d6c49a8" /><Relationship Type="http://schemas.openxmlformats.org/officeDocument/2006/relationships/slideLayout" Target="/ppt/slideLayouts/slideLayout6.xml" Id="R07ae6cd8b11644a1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07893d52394c16"/>
    <p:sldLayoutId xmlns:r="http://schemas.openxmlformats.org/officeDocument/2006/relationships" id="2147483650" r:id="R3fac3e0c13c540ef"/>
    <p:sldLayoutId xmlns:r="http://schemas.openxmlformats.org/officeDocument/2006/relationships" id="2147483651" r:id="R6d99844fd04543f9"/>
    <p:sldLayoutId xmlns:r="http://schemas.openxmlformats.org/officeDocument/2006/relationships" id="2147483652" r:id="Rbba6ec7781ba49aa"/>
    <p:sldLayoutId xmlns:r="http://schemas.openxmlformats.org/officeDocument/2006/relationships" id="2147483653" r:id="R58bec4d17d6c49a8"/>
    <p:sldLayoutId xmlns:r="http://schemas.openxmlformats.org/officeDocument/2006/relationships" id="2147483654" r:id="R07ae6cd8b11644a1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9b11beed394913" /><Relationship Type="http://schemas.openxmlformats.org/officeDocument/2006/relationships/notesSlide" Target="/ppt/notesSlides/notesSlide1.xml" Id="Rf6c76c0481bf410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f449e6149d435a" /><Relationship Type="http://schemas.openxmlformats.org/officeDocument/2006/relationships/image" Target="/ppt/media/image.png" Id="R243f9c2cc18b4daa" /><Relationship Type="http://schemas.openxmlformats.org/officeDocument/2006/relationships/image" Target="/ppt/media/image2.png" Id="R1f22e021aa0b4166" /><Relationship Type="http://schemas.openxmlformats.org/officeDocument/2006/relationships/notesSlide" Target="/ppt/notesSlides/notesSlide2.xml" Id="R7f37d1b8f469484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b1e7e93a9f49d0" /><Relationship Type="http://schemas.openxmlformats.org/officeDocument/2006/relationships/image" Target="/ppt/media/image3.png" Id="R607608072d644ee5" /><Relationship Type="http://schemas.openxmlformats.org/officeDocument/2006/relationships/image" Target="/ppt/media/image4.png" Id="R26921942b3834c18" /><Relationship Type="http://schemas.openxmlformats.org/officeDocument/2006/relationships/notesSlide" Target="/ppt/notesSlides/notesSlide3.xml" Id="Rc1b1f51bd3e745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0f0e791d444622" /><Relationship Type="http://schemas.openxmlformats.org/officeDocument/2006/relationships/image" Target="/ppt/media/image5.png" Id="Rce03070b135840e6" /><Relationship Type="http://schemas.openxmlformats.org/officeDocument/2006/relationships/image" Target="/ppt/media/image6.png" Id="R3038f5142c2b4bc7" /><Relationship Type="http://schemas.openxmlformats.org/officeDocument/2006/relationships/notesSlide" Target="/ppt/notesSlides/notesSlide4.xml" Id="R9e5d31f8b9ba4a3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Google Shape;31;p8">
            <a:extLst xmlns:a="http://schemas.openxmlformats.org/drawingml/2006/main">
              <a:ext uri="{FF2B5EF4-FFF2-40B4-BE49-F238E27FC236}">
                <a16:creationId xmlns:a16="http://schemas.microsoft.com/office/drawing/2014/main" id="{EA90E2BC-240F-44AB-B429-33980E88E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2" name="Google Shape;32;p8">
            <a:extLst xmlns:a="http://schemas.openxmlformats.org/drawingml/2006/main">
              <a:ext uri="{FF2B5EF4-FFF2-40B4-BE49-F238E27FC236}">
                <a16:creationId xmlns:a16="http://schemas.microsoft.com/office/drawing/2014/main" id="{05BA9AC0-287E-49CE-AA5B-ABB5C610C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설치 가이드 02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3" name="Google Shape;33;p8">
            <a:extLst xmlns:a="http://schemas.openxmlformats.org/drawingml/2006/main">
              <a:ext uri="{FF2B5EF4-FFF2-40B4-BE49-F238E27FC236}">
                <a16:creationId xmlns:a16="http://schemas.microsoft.com/office/drawing/2014/main" id="{A5696254-C3E2-40B0-9FEC-5288104AA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8">
            <a:extLst xmlns:a="http://schemas.openxmlformats.org/drawingml/2006/main">
              <a:ext uri="{FF2B5EF4-FFF2-40B4-BE49-F238E27FC236}">
                <a16:creationId xmlns:a16="http://schemas.microsoft.com/office/drawing/2014/main" id="{161DB5B3-3B93-4916-8607-34FEBC5D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5" name="Google Shape;35;p8">
            <a:extLst xmlns:a="http://schemas.openxmlformats.org/drawingml/2006/main">
              <a:ext uri="{FF2B5EF4-FFF2-40B4-BE49-F238E27FC236}">
                <a16:creationId xmlns:a16="http://schemas.microsoft.com/office/drawing/2014/main" id="{37ABA96C-B362-475E-80D9-A2D54F456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01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6" name="Google Shape;36;p8">
            <a:extLst xmlns:a="http://schemas.openxmlformats.org/drawingml/2006/main">
              <a:ext uri="{FF2B5EF4-FFF2-40B4-BE49-F238E27FC236}">
                <a16:creationId xmlns:a16="http://schemas.microsoft.com/office/drawing/2014/main" id="{076B1790-7418-426A-A473-E7DA1ADF1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33475"/>
            <a:ext cx="124968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0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업비트 API 신청 및 등록</a:t>
            </a:r>
            <a:endParaRPr sz="40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7" name="Google Shape;37;p8">
            <a:extLst xmlns:a="http://schemas.openxmlformats.org/drawingml/2006/main">
              <a:ext uri="{FF2B5EF4-FFF2-40B4-BE49-F238E27FC236}">
                <a16:creationId xmlns:a16="http://schemas.microsoft.com/office/drawing/2014/main" id="{78685B6E-531C-4AB2-89D8-ADA01DF9B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124968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업비트 API를 신청하고 스프레드브리지에 등록하는 방법입니다.</a:t>
            </a:r>
            <a:endParaRPr sz="225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8" name="Google Shape;38;p8">
            <a:extLst xmlns:a="http://schemas.openxmlformats.org/drawingml/2006/main">
              <a:ext uri="{FF2B5EF4-FFF2-40B4-BE49-F238E27FC236}">
                <a16:creationId xmlns:a16="http://schemas.microsoft.com/office/drawing/2014/main" id="{269C69CB-4EC0-4A4F-B884-A14967D49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14725"/>
            <a:ext cx="552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시작 전 준비</a:t>
            </a:r>
            <a:endParaRPr sz="24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39" name="Google Shape;39;p8">
            <a:extLst xmlns:a="http://schemas.openxmlformats.org/drawingml/2006/main">
              <a:ext uri="{FF2B5EF4-FFF2-40B4-BE49-F238E27FC236}">
                <a16:creationId xmlns:a16="http://schemas.microsoft.com/office/drawing/2014/main" id="{EB0BFF7D-2214-4D02-9650-5BFC3C379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55245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본인 명의 업비트 계정과 인증 수단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앱 설치 · Google 로그인 · 인터넷 연결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0" name="Google Shape;40;p8">
            <a:extLst xmlns:a="http://schemas.openxmlformats.org/drawingml/2006/main">
              <a:ext uri="{FF2B5EF4-FFF2-40B4-BE49-F238E27FC236}">
                <a16:creationId xmlns:a16="http://schemas.microsoft.com/office/drawing/2014/main" id="{88D6791B-B1BD-4669-9FFB-AA56D084B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3514725"/>
            <a:ext cx="5448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진행 순서</a:t>
            </a:r>
            <a:endParaRPr sz="2400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1" name="Google Shape;41;p8">
            <a:extLst xmlns:a="http://schemas.openxmlformats.org/drawingml/2006/main">
              <a:ext uri="{FF2B5EF4-FFF2-40B4-BE49-F238E27FC236}">
                <a16:creationId xmlns:a16="http://schemas.microsoft.com/office/drawing/2014/main" id="{590B1300-4896-46D9-9CF5-50FD1C17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4171950"/>
            <a:ext cx="5448300" cy="1609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01   업비트 API 신청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02   업비트 API 등록 완료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03   스프레드브리지에 API 등록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</p:spTree>
    <p:extLst>
      <p:ext uri="{BB962C8B-B14F-4D97-AF65-F5344CB8AC3E}">
        <p14:creationId xmlns:p14="http://schemas.microsoft.com/office/powerpoint/2010/main" val="107978820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7" name="Google Shape;47;p9">
            <a:extLst xmlns:a="http://schemas.openxmlformats.org/drawingml/2006/main">
              <a:ext uri="{FF2B5EF4-FFF2-40B4-BE49-F238E27FC236}">
                <a16:creationId xmlns:a16="http://schemas.microsoft.com/office/drawing/2014/main" id="{03A375D1-D74C-47BB-91CA-C4014FCF2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8" name="Google Shape;48;p9">
            <a:extLst xmlns:a="http://schemas.openxmlformats.org/drawingml/2006/main">
              <a:ext uri="{FF2B5EF4-FFF2-40B4-BE49-F238E27FC236}">
                <a16:creationId xmlns:a16="http://schemas.microsoft.com/office/drawing/2014/main" id="{F9D6FB46-F8FB-452D-81F6-D6B8B9181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업비트 API 신청 및 등록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49" name="Google Shape;49;p9">
            <a:extLst xmlns:a="http://schemas.openxmlformats.org/drawingml/2006/main">
              <a:ext uri="{FF2B5EF4-FFF2-40B4-BE49-F238E27FC236}">
                <a16:creationId xmlns:a16="http://schemas.microsoft.com/office/drawing/2014/main" id="{0AC61AFB-63B7-410F-810F-78D105DCA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9">
            <a:extLst xmlns:a="http://schemas.openxmlformats.org/drawingml/2006/main">
              <a:ext uri="{FF2B5EF4-FFF2-40B4-BE49-F238E27FC236}">
                <a16:creationId xmlns:a16="http://schemas.microsoft.com/office/drawing/2014/main" id="{D29031A8-8990-494F-B9AC-6B50C127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1" name="Google Shape;51;p9">
            <a:extLst xmlns:a="http://schemas.openxmlformats.org/drawingml/2006/main">
              <a:ext uri="{FF2B5EF4-FFF2-40B4-BE49-F238E27FC236}">
                <a16:creationId xmlns:a16="http://schemas.microsoft.com/office/drawing/2014/main" id="{776F4707-D2E1-4DDE-B161-BFAA2565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02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2" name="Google Shape;52;p9">
            <a:extLst xmlns:a="http://schemas.openxmlformats.org/drawingml/2006/main">
              <a:ext uri="{FF2B5EF4-FFF2-40B4-BE49-F238E27FC236}">
                <a16:creationId xmlns:a16="http://schemas.microsoft.com/office/drawing/2014/main" id="{DF6026B0-6BD5-473A-B9F1-AFEDA76CC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01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3" name="Google Shape;53;p9">
            <a:extLst xmlns:a="http://schemas.openxmlformats.org/drawingml/2006/main">
              <a:ext uri="{FF2B5EF4-FFF2-40B4-BE49-F238E27FC236}">
                <a16:creationId xmlns:a16="http://schemas.microsoft.com/office/drawing/2014/main" id="{F63568D0-D0E3-4D13-ACAA-8FB6A7C57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업비트 API 신청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4" name="Google Shape;54;p9">
            <a:extLst xmlns:a="http://schemas.openxmlformats.org/drawingml/2006/main">
              <a:ext uri="{FF2B5EF4-FFF2-40B4-BE49-F238E27FC236}">
                <a16:creationId xmlns:a16="http://schemas.microsoft.com/office/drawing/2014/main" id="{FF5FB86F-D327-44F5-B8BC-F86952636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PC에서 업비트 로그인 후 상단의 “My”를 클릭 후 마이페이지로 이동합니다.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마이페이지 상단의 “Open API 관리”에 들어가서 API 키, Secret 키 발급 절차를 진행합니다.  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AA9C104E-1B25-4197-85CA-EDAE27268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249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7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56" name="Google Shape;56;p9">
            <a:extLst xmlns:a="http://schemas.openxmlformats.org/drawingml/2006/main">
              <a:ext uri="{FF2B5EF4-FFF2-40B4-BE49-F238E27FC236}">
                <a16:creationId xmlns:a16="http://schemas.microsoft.com/office/drawing/2014/main" id="{305BAD06-B84B-4305-B09E-C688FAC96E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3f9c2cc18b4daa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3235525"/>
            <a:ext cx="12225450" cy="5524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57" name="Google Shape;57;p9">
            <a:extLst xmlns:a="http://schemas.openxmlformats.org/drawingml/2006/main">
              <a:ext uri="{FF2B5EF4-FFF2-40B4-BE49-F238E27FC236}">
                <a16:creationId xmlns:a16="http://schemas.microsoft.com/office/drawing/2014/main" id="{4EEBB063-8BC6-4641-9816-9AA282C1C6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22e021aa0b416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5110325"/>
            <a:ext cx="12225450" cy="10598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1358873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5F63768A-0547-4C84-AF67-60B73E8E3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8BDC903D-4BA8-4F85-A5DA-D2F63619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업비트 API 신청 및 등록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0342EFC4-22FE-4ED7-A63C-23F00AD68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70ED5AEA-07AC-40DC-92F4-C5C6961D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FB52A93A-5B14-4EBD-8FF4-DF3D901E0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03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8" name="Google Shape;68;p10">
            <a:extLst xmlns:a="http://schemas.openxmlformats.org/drawingml/2006/main">
              <a:ext uri="{FF2B5EF4-FFF2-40B4-BE49-F238E27FC236}">
                <a16:creationId xmlns:a16="http://schemas.microsoft.com/office/drawing/2014/main" id="{DD51E57C-C1F7-44F4-AAB1-FCAD460E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02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69" name="Google Shape;69;p10">
            <a:extLst xmlns:a="http://schemas.openxmlformats.org/drawingml/2006/main">
              <a:ext uri="{FF2B5EF4-FFF2-40B4-BE49-F238E27FC236}">
                <a16:creationId xmlns:a16="http://schemas.microsoft.com/office/drawing/2014/main" id="{430CE4E6-3C7E-4828-B30E-39F464010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업비트</a:t>
            </a: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 API 등록 </a:t>
            </a: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완료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70" name="Google Shape;70;p10">
            <a:extLst xmlns:a="http://schemas.openxmlformats.org/drawingml/2006/main">
              <a:ext uri="{FF2B5EF4-FFF2-40B4-BE49-F238E27FC236}">
                <a16:creationId xmlns:a16="http://schemas.microsoft.com/office/drawing/2014/main" id="{D28B39FA-3D38-4A10-8AB6-DCD061762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아래 Open API 관리 화면에서 해당 권한을 체크 후 허용 IP 주소 등록을 절차에 따라 완료하시기 바랍니다.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457200" marR="0" lvl="0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4B5A"/>
              </a:buClr>
              <a:buSzPts val="2100"/>
              <a:buFont typeface="Noto Sans KR"/>
              <a:buChar char="-"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스프레드브리지 거래를 위해서는 “자산조회”, “주문조회”, “주문하기”를 체크하시기 바랍니다. 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71" name="Google Shape;71;p10">
            <a:extLst xmlns:a="http://schemas.openxmlformats.org/drawingml/2006/main">
              <a:ext uri="{FF2B5EF4-FFF2-40B4-BE49-F238E27FC236}">
                <a16:creationId xmlns:a16="http://schemas.microsoft.com/office/drawing/2014/main" id="{7A573BC3-E709-4150-AC8E-7BBFAD70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249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75" b="1">
                <a:solidFill>
                  <a:srgbClr val="FF0000"/>
                </a:solidFill>
                <a:latin typeface="Noto Sans KR"/>
                <a:ea typeface="Noto Sans KR"/>
                <a:cs typeface="Noto Sans KR"/>
              </a:rPr>
              <a:t>권한 선택 시 “출금하기”, “입금하기”는 절대 선택하지 마세요!!!</a:t>
            </a:r>
            <a:endParaRPr sz="1875" b="1">
              <a:solidFill>
                <a:srgbClr val="FF0000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72" name="Google Shape;72;p10">
            <a:extLst xmlns:a="http://schemas.openxmlformats.org/drawingml/2006/main">
              <a:ext uri="{FF2B5EF4-FFF2-40B4-BE49-F238E27FC236}">
                <a16:creationId xmlns:a16="http://schemas.microsoft.com/office/drawing/2014/main" id="{1FF52F74-497D-4C91-97FB-52516C58E95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7608072d644ee5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714812"/>
            <a:ext cx="4658899" cy="4567162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73" name="Google Shape;73;p10">
            <a:extLst xmlns:a="http://schemas.openxmlformats.org/drawingml/2006/main">
              <a:ext uri="{FF2B5EF4-FFF2-40B4-BE49-F238E27FC236}">
                <a16:creationId xmlns:a16="http://schemas.microsoft.com/office/drawing/2014/main" id="{D1379C16-BA61-4E07-98C0-323396FFEA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921942b3834c18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70675" y="2725675"/>
            <a:ext cx="7135726" cy="31973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292342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9" name="Google Shape;79;p11">
            <a:extLst xmlns:a="http://schemas.openxmlformats.org/drawingml/2006/main">
              <a:ext uri="{FF2B5EF4-FFF2-40B4-BE49-F238E27FC236}">
                <a16:creationId xmlns:a16="http://schemas.microsoft.com/office/drawing/2014/main" id="{113396E3-42BC-4C78-BB7C-E1695F2C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</a:t>
            </a:r>
            <a:endParaRPr sz="157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0" name="Google Shape;80;p11">
            <a:extLst xmlns:a="http://schemas.openxmlformats.org/drawingml/2006/main">
              <a:ext uri="{FF2B5EF4-FFF2-40B4-BE49-F238E27FC236}">
                <a16:creationId xmlns:a16="http://schemas.microsoft.com/office/drawing/2014/main" id="{4F2F497F-B98E-4ACD-84AD-79252CB3A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85750"/>
            <a:ext cx="4533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업비트 API 신청 및 등록</a:t>
            </a:r>
            <a:endParaRPr sz="15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1" name="Google Shape;81;p11">
            <a:extLst xmlns:a="http://schemas.openxmlformats.org/drawingml/2006/main">
              <a:ext uri="{FF2B5EF4-FFF2-40B4-BE49-F238E27FC236}">
                <a16:creationId xmlns:a16="http://schemas.microsoft.com/office/drawing/2014/main" id="{FBA0E426-D6B6-412B-895F-F9F97097E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058150"/>
            <a:ext cx="12496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E6EA"/>
          </a:solidFill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91425" rIns="91425" bIns="91425" anchor="ctr">
            <a:noAutofit/>
          </a:bodyPr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1">
            <a:extLst xmlns:a="http://schemas.openxmlformats.org/drawingml/2006/main">
              <a:ext uri="{FF2B5EF4-FFF2-40B4-BE49-F238E27FC236}">
                <a16:creationId xmlns:a16="http://schemas.microsoft.com/office/drawing/2014/main" id="{6D8EC90D-E590-46D8-8E02-6E70DFF0B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191500"/>
            <a:ext cx="10668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문서 버전 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[v1.1]</a:t>
            </a:r>
            <a:r>
              <a:rPr sz="1200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   화면 기준 [2026.11.01]</a:t>
            </a:r>
            <a:endParaRPr sz="1200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3" name="Google Shape;83;p11">
            <a:extLst xmlns:a="http://schemas.openxmlformats.org/drawingml/2006/main">
              <a:ext uri="{FF2B5EF4-FFF2-40B4-BE49-F238E27FC236}">
                <a16:creationId xmlns:a16="http://schemas.microsoft.com/office/drawing/2014/main" id="{B8BA4558-76CF-46D8-BD3A-E6776CA1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0" y="8143875"/>
            <a:ext cx="914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575">
                <a:solidFill>
                  <a:srgbClr val="697D89"/>
                </a:solidFill>
                <a:latin typeface="Noto Sans KR"/>
                <a:ea typeface="Noto Sans KR"/>
                <a:cs typeface="Noto Sans KR"/>
              </a:rPr>
              <a:t>04</a:t>
            </a:r>
            <a:endParaRPr sz="1575">
              <a:solidFill>
                <a:srgbClr val="697D89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4" name="Google Shape;84;p11">
            <a:extLst xmlns:a="http://schemas.openxmlformats.org/drawingml/2006/main">
              <a:ext uri="{FF2B5EF4-FFF2-40B4-BE49-F238E27FC236}">
                <a16:creationId xmlns:a16="http://schemas.microsoft.com/office/drawing/2014/main" id="{02593E86-0CB0-4F0F-B55F-6849CFD25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942975"/>
            <a:ext cx="8382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03</a:t>
            </a:r>
            <a:endParaRPr sz="322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5" name="Google Shape;85;p11">
            <a:extLst xmlns:a="http://schemas.openxmlformats.org/drawingml/2006/main">
              <a:ext uri="{FF2B5EF4-FFF2-40B4-BE49-F238E27FC236}">
                <a16:creationId xmlns:a16="http://schemas.microsoft.com/office/drawing/2014/main" id="{A1B0551D-480A-401B-B37D-9891BC63E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942975"/>
            <a:ext cx="115443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225" b="1">
                <a:solidFill>
                  <a:srgbClr val="142D3D"/>
                </a:solidFill>
                <a:latin typeface="Noto Sans KR"/>
                <a:ea typeface="Noto Sans KR"/>
                <a:cs typeface="Noto Sans KR"/>
              </a:rPr>
              <a:t>스프레드브리지에 API 등록</a:t>
            </a:r>
            <a:endParaRPr sz="3225" b="1">
              <a:solidFill>
                <a:srgbClr val="142D3D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6" name="Google Shape;86;p11">
            <a:extLst xmlns:a="http://schemas.openxmlformats.org/drawingml/2006/main">
              <a:ext uri="{FF2B5EF4-FFF2-40B4-BE49-F238E27FC236}">
                <a16:creationId xmlns:a16="http://schemas.microsoft.com/office/drawing/2014/main" id="{71060762-605D-4405-AA67-BD85DBE02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95450"/>
            <a:ext cx="124968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스프레드브리지 연결 • API • IP 메뉴에서 업비트 Open API 키 등록을 진행합니다.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  <a:p xmlns:a="http://schemas.openxmlformats.org/drawingml/2006/main">
            <a:pPr marL="457200" marR="0" lvl="0" indent="-3619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34B5A"/>
              </a:buClr>
              <a:buSzPts val="2100"/>
              <a:buFont typeface="Noto Sans KR"/>
              <a:buChar char="-"/>
            </a:pPr>
            <a:r>
              <a:rPr sz="2100">
                <a:solidFill>
                  <a:srgbClr val="334B5A"/>
                </a:solidFill>
                <a:latin typeface="Noto Sans KR"/>
                <a:ea typeface="Noto Sans KR"/>
                <a:cs typeface="Noto Sans KR"/>
              </a:rPr>
              <a:t>스프레드브리지에서 조회된 IP가 업비트 허용 IP 주소와 동일한지 확인합니다.</a:t>
            </a:r>
            <a:endParaRPr sz="2100">
              <a:solidFill>
                <a:srgbClr val="334B5A"/>
              </a:solidFill>
              <a:latin typeface="Noto Sans KR"/>
              <a:ea typeface="Noto Sans KR"/>
              <a:cs typeface="Noto Sans KR"/>
            </a:endParaRPr>
          </a:p>
        </p:txBody>
      </p:sp>
      <p:sp>
        <p:nvSpPr>
          <p:cNvPr id="87" name="Google Shape;87;p11">
            <a:extLst xmlns:a="http://schemas.openxmlformats.org/drawingml/2006/main">
              <a:ext uri="{FF2B5EF4-FFF2-40B4-BE49-F238E27FC236}">
                <a16:creationId xmlns:a16="http://schemas.microsoft.com/office/drawing/2014/main" id="{DE12ADC3-EAD1-4492-8DF6-715B475F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553325"/>
            <a:ext cx="12496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75" b="1">
                <a:solidFill>
                  <a:srgbClr val="087E78"/>
                </a:solidFill>
                <a:latin typeface="Noto Sans KR"/>
                <a:ea typeface="Noto Sans KR"/>
                <a:cs typeface="Noto Sans KR"/>
              </a:rPr>
              <a:t>연결 확인 후 API 인증 · 잔고 · 주문 가능 정보가 정상인지 확인하세요.</a:t>
            </a:r>
            <a:endParaRPr sz="1875" b="1">
              <a:solidFill>
                <a:srgbClr val="087E78"/>
              </a:solidFill>
              <a:latin typeface="Noto Sans KR"/>
              <a:ea typeface="Noto Sans KR"/>
              <a:cs typeface="Noto Sans KR"/>
            </a:endParaRPr>
          </a:p>
        </p:txBody>
      </p:sp>
      <p:pic>
        <p:nvPicPr>
          <p:cNvPr id="88" name="Google Shape;88;p11">
            <a:extLst xmlns:a="http://schemas.openxmlformats.org/drawingml/2006/main">
              <a:ext uri="{FF2B5EF4-FFF2-40B4-BE49-F238E27FC236}">
                <a16:creationId xmlns:a16="http://schemas.microsoft.com/office/drawing/2014/main" id="{58AC6C44-552B-479E-BAF0-E2A7300629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03070b135840e6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704775"/>
            <a:ext cx="5435350" cy="316295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  <p:pic>
        <p:nvPicPr>
          <p:cNvPr id="89" name="Google Shape;89;p11">
            <a:extLst xmlns:a="http://schemas.openxmlformats.org/drawingml/2006/main">
              <a:ext uri="{FF2B5EF4-FFF2-40B4-BE49-F238E27FC236}">
                <a16:creationId xmlns:a16="http://schemas.microsoft.com/office/drawing/2014/main" id="{F987D691-8ECD-40CF-AF6B-E7E6E56333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38f5142c2b4bc7">
            <a:alphaModFix/>
          </a:blip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430750" y="2704775"/>
            <a:ext cx="6338750" cy="2531000"/>
          </a:xfrm>
          <a:prstGeom xmlns:a="http://schemas.openxmlformats.org/drawingml/2006/main" prst="rect">
            <a:avLst/>
          </a:prstGeom>
          <a:ln xmlns:a="http://schemas.openxmlformats.org/drawingml/2006/main">
            <a:noFill/>
          </a:ln>
        </p:spPr>
      </p:pic>
    </p:spTree>
    <p:extLst>
      <p:ext uri="{BB962C8B-B14F-4D97-AF65-F5344CB8AC3E}">
        <p14:creationId xmlns:p14="http://schemas.microsoft.com/office/powerpoint/2010/main" val="20811384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2026-11-01T23:55:00.3070000Z</dcterms:created>
  <dcterms:modified xsi:type="dcterms:W3CDTF">2026-11-01T23:55:00.3070000Z</dcterms:modified>
</coreProperties>
</file>