
<file path=[Content_Types].xml><?xml version="1.0" encoding="utf-8"?>
<Types xmlns="http://schemas.openxmlformats.org/package/2006/content-types">
  <Default Extension="xml" ContentType="application/vnd.openxmlformats-package.core-properties+xml"/>
  <Default Extension="dat" ContentType="application/x-fontdata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fde60d2ab474a23" /><Relationship Type="http://schemas.openxmlformats.org/officeDocument/2006/relationships/extended-properties" Target="/docProps/app.xml" Id="R53ad61015ff546de" /><Relationship Type="http://schemas.openxmlformats.org/officeDocument/2006/relationships/officeDocument" Target="/ppt/presentation.xml" Id="R991d81b76c664edd" /></Relationships>
</file>

<file path=ppt/presentation.xml><?xml version="1.0" encoding="utf-8"?>
<p:presentation xmlns:p="http://schemas.openxmlformats.org/presentationml/2006/main" embedTrueTypeFonts="1" saveSubsetFonts="0">
  <p:sldMasterIdLst>
    <p:sldMasterId xmlns:r="http://schemas.openxmlformats.org/officeDocument/2006/relationships" id="2147483648" r:id="Rf755f0bc8cdb425e"/>
  </p:sldMasterIdLst>
  <p:notesMasterIdLst>
    <p:notesMasterId xmlns:r="http://schemas.openxmlformats.org/officeDocument/2006/relationships" r:id="Rb615fbef71f04c19"/>
  </p:notesMasterIdLst>
  <p:sldIdLst>
    <p:sldId xmlns:r="http://schemas.openxmlformats.org/officeDocument/2006/relationships" id="256" r:id="Rb1ad6536ff324a1b"/>
    <p:sldId xmlns:r="http://schemas.openxmlformats.org/officeDocument/2006/relationships" id="257" r:id="R734b04eae5314cc2"/>
    <p:sldId xmlns:r="http://schemas.openxmlformats.org/officeDocument/2006/relationships" id="258" r:id="R677f108073af4801"/>
    <p:sldId xmlns:r="http://schemas.openxmlformats.org/officeDocument/2006/relationships" id="259" r:id="R8ebb305d79824bad"/>
  </p:sldIdLst>
  <p:sldSz cx="13716000" cy="8572500"/>
  <p:notesSz cx="6858000" cy="9144000"/>
  <p:embeddedFontLst>
    <p:embeddedFont>
      <p:font typeface="Noto Sans KR"/>
      <p:regular xmlns:r="http://schemas.openxmlformats.org/officeDocument/2006/relationships" r:id="R587d684401db4f6b"/>
      <p:bold xmlns:r="http://schemas.openxmlformats.org/officeDocument/2006/relationships" r:id="R9090292a35a04364"/>
    </p:embeddedFont>
  </p:embeddedFontLst>
  <p:defaultTextStyle>
    <a:def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None/>
    </a:defPPr>
    <a:lvl1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1pPr>
    <a:lvl2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2pPr>
    <a:lvl3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3pPr>
    <a:lvl4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4pPr>
    <a:lvl5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5pPr>
    <a:lvl6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6pPr>
    <a:lvl7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7pPr>
    <a:lvl8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8pPr>
    <a:lvl9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e7c6670040a45f3" /><Relationship Type="http://schemas.openxmlformats.org/officeDocument/2006/relationships/slideMaster" Target="/ppt/slideMasters/slideMaster1.xml" Id="Rf755f0bc8cdb425e" /><Relationship Type="http://schemas.openxmlformats.org/officeDocument/2006/relationships/notesMaster" Target="/ppt/notesMasters/notesMaster1.xml" Id="Rb615fbef71f04c19" /><Relationship Type="http://schemas.openxmlformats.org/officeDocument/2006/relationships/presProps" Target="/ppt/presProps.xml" Id="R6fda4f38db6e44a0" /><Relationship Type="http://schemas.openxmlformats.org/officeDocument/2006/relationships/tableStyles" Target="/ppt/tableStyles.xml" Id="Rf9239a3c9e1a497e" /><Relationship Type="http://schemas.openxmlformats.org/officeDocument/2006/relationships/font" Target="/ppt/fonts/font.dat" Id="R587d684401db4f6b" /><Relationship Type="http://schemas.openxmlformats.org/officeDocument/2006/relationships/font" Target="/ppt/fonts/font2.dat" Id="R9090292a35a04364" /><Relationship Type="http://schemas.openxmlformats.org/officeDocument/2006/relationships/slide" Target="/ppt/slides/slide1.xml" Id="Rb1ad6536ff324a1b" /><Relationship Type="http://schemas.openxmlformats.org/officeDocument/2006/relationships/slide" Target="/ppt/slides/slide2.xml" Id="R734b04eae5314cc2" /><Relationship Type="http://schemas.openxmlformats.org/officeDocument/2006/relationships/slide" Target="/ppt/slides/slide3.xml" Id="R677f108073af4801" /><Relationship Type="http://schemas.openxmlformats.org/officeDocument/2006/relationships/slide" Target="/ppt/slides/slide4.xml" Id="R8ebb305d79824ba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915c895abda4d4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atG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add5a18cd3b41fb" /><Relationship Type="http://schemas.openxmlformats.org/officeDocument/2006/relationships/notesMaster" Target="/ppt/notesMasters/notesMaster1.xml" Id="R66e40d540712481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af376ae8e834e2a" /><Relationship Type="http://schemas.openxmlformats.org/officeDocument/2006/relationships/notesMaster" Target="/ppt/notesMasters/notesMaster1.xml" Id="R6a8a11e60d51403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f157323bce64d56" /><Relationship Type="http://schemas.openxmlformats.org/officeDocument/2006/relationships/notesMaster" Target="/ppt/notesMasters/notesMaster1.xml" Id="R7ff2fcdca4234b5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d2ef6203ead4f97" /><Relationship Type="http://schemas.openxmlformats.org/officeDocument/2006/relationships/notesMaster" Target="/ppt/notesMasters/notesMaster1.xml" Id="R4365be65c1744f6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한국투자증권 API 신청 및 등록 템플릿 v1.0. 대괄호 부분을 실제 설명으로 바꾸세요. 스크린샷 자리는 마우스 오른쪽 버튼에서 이미지 바꾸기로 교체할 수 있습니다. 잘리거나 늘어나면 원본 이미지를 다시 삽입하고 비율을 유지해 배치하세요. 한 페이지에는 한 가지 행동과 1~2줄 설명만 넣으세요. 단계가 많으면 해당 페이지를 복제하고 단계 및 쪽 번호를 수정하세요. 3쪽 모바일형은 실제 모바일 절차가 있을 때만 사용하고 없으면 삭제하세요. 6쪽 문제 해결은 필요할 때만 사용하세요. 실제 메뉴명, 버튼명, 완료 문구는 확인 후 입력하세요. 공개 스크린샷에서 개인정보와 API 키를 가리세요. 완성 후 파일의 다운로드 메뉴에서 PDF 문서로 저장하세요. 발표자 노트가 포함되는 인쇄 방식은 사용하지 마세요. 이 원본에서 편집하고 가이드별 PDF 1개를 홈페이지와 프로그램에서 함께 참조하도록 전달하세요. 홈페이지나 프로그램 연결은 이 템플릿 제작에 포함되지 않았습니다.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이 페이지는 한국투자증권 API 신청 및 등록 가이드용 편집 템플릿입니다. 실제로 확인한 화면과 설명을 입력하세요. 한 페이지에는 한 가지 행동을 설명하세요. 필요 없는 페이지는 삭제하고 단계가 더 필요하면 이 페이지를 복제하세요. 스크린샷의 원본 비율을 유지하고 글자가 작으면 필요한 영역만 캡처하세요. 페이지와 단계 번호를 최종 순서에 맞게 수정하세요. Google Slides 이미지 교체 https://support.google.com/docs/answer/97447?hl=ko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이 페이지는 한국투자증권 API 신청 및 등록 가이드용 편집 템플릿입니다. 실제로 확인한 화면과 설명을 입력하세요. 한 페이지에는 한 가지 행동을 설명하세요. 필요 없는 페이지는 삭제하고 단계가 더 필요하면 이 페이지를 복제하세요. 스크린샷의 원본 비율을 유지하고 글자가 작으면 필요한 영역만 캡처하세요. 페이지와 단계 번호를 최종 순서에 맞게 수정하세요. Google Slides 이미지 교체 https://support.google.com/docs/answer/97447?hl=ko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이 페이지는 업비트 API 신청 및 등록 가이드용 편집 템플릿입니다. 실제로 확인한 화면과 설명을 입력하세요. 한 페이지에는 한 가지 행동을 설명하세요. 필요 없는 페이지는 삭제하고 단계가 더 필요하면 이 페이지를 복제하세요. 스크린샷의 원본 비율을 유지하고 글자가 작으면 필요한 영역만 캡처하세요. 페이지와 단계 번호를 최종 순서에 맞게 수정하세요. Google Slides 이미지 교체 https://support.google.com/docs/answer/97447?hl=ko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b3b2b5f9b5444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859c9b226b499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371ebd45f8435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f0476007b4466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ab2ca3699947d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895dad341f46d3" /></Relationships>
</file>

<file path=ppt/slideLayouts/slideLayout1.xml><?xml version="1.0" encoding="utf-8"?>
<p:sldLayout xmlns:p="http://schemas.openxmlformats.org/presentationml/2006/main" matchingName="Blank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 matchingName="Title Slide" type="title">
  <p:cSld name="TITL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Google Shape;12;p3">
            <a:extLst xmlns:a="http://schemas.openxmlformats.org/drawingml/2006/main">
              <a:ext uri="{FF2B5EF4-FFF2-40B4-BE49-F238E27FC236}">
                <a16:creationId xmlns:a16="http://schemas.microsoft.com/office/drawing/2014/main" id="{590CA1A0-5D2C-4C68-804E-FB23370068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371600" y="3238500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>
            <a:lvl1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  <p:sp>
        <p:nvSpPr>
          <p:cNvPr id="13" name="Google Shape;13;p3">
            <a:extLst xmlns:a="http://schemas.openxmlformats.org/drawingml/2006/main">
              <a:ext uri="{FF2B5EF4-FFF2-40B4-BE49-F238E27FC236}">
                <a16:creationId xmlns:a16="http://schemas.microsoft.com/office/drawing/2014/main" id="{1CCA6110-B487-45F7-BF38-7513B6F0A82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057400" y="4714875"/>
            <a:ext cx="96012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>
            <a:lvl1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 matchingName="Section Header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Google Shape;15;p4">
            <a:extLst xmlns:a="http://schemas.openxmlformats.org/drawingml/2006/main">
              <a:ext uri="{FF2B5EF4-FFF2-40B4-BE49-F238E27FC236}">
                <a16:creationId xmlns:a16="http://schemas.microsoft.com/office/drawing/2014/main" id="{8B122E42-92EE-4843-9808-E165A7C5DB1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371600" y="3571875"/>
            <a:ext cx="109728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>
            <a:lvl1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 matchingName="Title and Body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Google Shape;17;p5">
            <a:extLst xmlns:a="http://schemas.openxmlformats.org/drawingml/2006/main">
              <a:ext uri="{FF2B5EF4-FFF2-40B4-BE49-F238E27FC236}">
                <a16:creationId xmlns:a16="http://schemas.microsoft.com/office/drawing/2014/main" id="{28462377-46C4-49B5-95C6-1399B435F24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71525" y="666750"/>
            <a:ext cx="121729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>
            <a:lvl1pPr marR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  <p:sp>
        <p:nvSpPr>
          <p:cNvPr id="18" name="Google Shape;18;p5">
            <a:extLst xmlns:a="http://schemas.openxmlformats.org/drawingml/2006/main">
              <a:ext uri="{FF2B5EF4-FFF2-40B4-BE49-F238E27FC236}">
                <a16:creationId xmlns:a16="http://schemas.microsoft.com/office/drawing/2014/main" id="{8B6B3BA3-E0EA-498F-8410-002CD4502D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71525" y="2381250"/>
            <a:ext cx="1217295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>
            <a:lvl1pPr marL="457200" marR="0" indent="-389318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indent="-389318" algn="l">
              <a:lnSpc>
                <a:spcPct val="110000"/>
              </a:lnSpc>
              <a:spcBef>
                <a:spcPts val="1350"/>
              </a:spcBef>
              <a:spcAft>
                <a:spcPts val="135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 matchingName="Title and Two Colum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Google Shape;20;p6">
            <a:extLst xmlns:a="http://schemas.openxmlformats.org/drawingml/2006/main">
              <a:ext uri="{FF2B5EF4-FFF2-40B4-BE49-F238E27FC236}">
                <a16:creationId xmlns:a16="http://schemas.microsoft.com/office/drawing/2014/main" id="{370C747D-3492-49C4-94C7-F9E33F6B0A1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71525" y="666750"/>
            <a:ext cx="121729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>
            <a:lvl1pPr marR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  <p:sp>
        <p:nvSpPr>
          <p:cNvPr id="21" name="Google Shape;21;p6">
            <a:extLst xmlns:a="http://schemas.openxmlformats.org/drawingml/2006/main">
              <a:ext uri="{FF2B5EF4-FFF2-40B4-BE49-F238E27FC236}">
                <a16:creationId xmlns:a16="http://schemas.microsoft.com/office/drawing/2014/main" id="{CE795CD6-11B2-4A9A-B5C4-234084DE402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71525" y="2381250"/>
            <a:ext cx="565785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>
            <a:lvl1pPr marL="457200" marR="0" indent="-37865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indent="-378650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indent="-378651" algn="l">
              <a:lnSpc>
                <a:spcPct val="110000"/>
              </a:lnSpc>
              <a:spcBef>
                <a:spcPts val="1350"/>
              </a:spcBef>
              <a:spcAft>
                <a:spcPts val="135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  <p:sp>
        <p:nvSpPr>
          <p:cNvPr id="22" name="Google Shape;22;p6">
            <a:extLst xmlns:a="http://schemas.openxmlformats.org/drawingml/2006/main">
              <a:ext uri="{FF2B5EF4-FFF2-40B4-BE49-F238E27FC236}">
                <a16:creationId xmlns:a16="http://schemas.microsoft.com/office/drawing/2014/main" id="{94E07087-9BB5-4DFB-AE3A-C317C8A0E79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286625" y="2381250"/>
            <a:ext cx="565785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>
            <a:lvl1pPr marL="457200" marR="0" indent="-37865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indent="-378650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indent="-378651" algn="l">
              <a:lnSpc>
                <a:spcPct val="110000"/>
              </a:lnSpc>
              <a:spcBef>
                <a:spcPts val="1350"/>
              </a:spcBef>
              <a:spcAft>
                <a:spcPts val="135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matchingName="Title and One Colum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Google Shape;24;p7">
            <a:extLst xmlns:a="http://schemas.openxmlformats.org/drawingml/2006/main">
              <a:ext uri="{FF2B5EF4-FFF2-40B4-BE49-F238E27FC236}">
                <a16:creationId xmlns:a16="http://schemas.microsoft.com/office/drawing/2014/main" id="{37D4DD83-E51D-423F-8693-A3DDAB75710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71525" y="666750"/>
            <a:ext cx="121729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>
            <a:lvl1pPr marR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  <p:sp>
        <p:nvSpPr>
          <p:cNvPr id="25" name="Google Shape;25;p7">
            <a:extLst xmlns:a="http://schemas.openxmlformats.org/drawingml/2006/main">
              <a:ext uri="{FF2B5EF4-FFF2-40B4-BE49-F238E27FC236}">
                <a16:creationId xmlns:a16="http://schemas.microsoft.com/office/drawing/2014/main" id="{1D27D50E-E0AE-4891-8EE3-3851DE4C0E1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71525" y="2381250"/>
            <a:ext cx="565785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>
            <a:lvl1pPr marL="457200" marR="0" indent="-389318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indent="-389318" algn="l">
              <a:lnSpc>
                <a:spcPct val="110000"/>
              </a:lnSpc>
              <a:spcBef>
                <a:spcPts val="1350"/>
              </a:spcBef>
              <a:spcAft>
                <a:spcPts val="135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c0aaeecd1d44e95" /><Relationship Type="http://schemas.openxmlformats.org/officeDocument/2006/relationships/slideLayout" Target="/ppt/slideLayouts/slideLayout1.xml" Id="R874f076d4bc749fe" /><Relationship Type="http://schemas.openxmlformats.org/officeDocument/2006/relationships/slideLayout" Target="/ppt/slideLayouts/slideLayout2.xml" Id="Rdc159479e25b4c63" /><Relationship Type="http://schemas.openxmlformats.org/officeDocument/2006/relationships/slideLayout" Target="/ppt/slideLayouts/slideLayout3.xml" Id="Rbf4662d041184628" /><Relationship Type="http://schemas.openxmlformats.org/officeDocument/2006/relationships/slideLayout" Target="/ppt/slideLayouts/slideLayout4.xml" Id="R68b05b449afc416c" /><Relationship Type="http://schemas.openxmlformats.org/officeDocument/2006/relationships/slideLayout" Target="/ppt/slideLayouts/slideLayout5.xml" Id="R865987c6bed04bc5" /><Relationship Type="http://schemas.openxmlformats.org/officeDocument/2006/relationships/slideLayout" Target="/ppt/slideLayouts/slideLayout6.xml" Id="R88887c3092cf4523" /></Relationships>
</file>

<file path=ppt/slideMasters/slideMaster1.xml><?xml version="1.0" encoding="utf-8"?>
<p:sldMaster xmlns:p="http://schemas.openxmlformats.org/presentationml/2006/main">
  <p:cSld>
    <p:bg>
      <p:bgPr>
        <a:solidFill xmlns:a="http://schemas.openxmlformats.org/drawingml/2006/main">
          <a:schemeClr val="l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74f076d4bc749fe"/>
    <p:sldLayoutId xmlns:r="http://schemas.openxmlformats.org/officeDocument/2006/relationships" id="2147483650" r:id="Rdc159479e25b4c63"/>
    <p:sldLayoutId xmlns:r="http://schemas.openxmlformats.org/officeDocument/2006/relationships" id="2147483651" r:id="Rbf4662d041184628"/>
    <p:sldLayoutId xmlns:r="http://schemas.openxmlformats.org/officeDocument/2006/relationships" id="2147483652" r:id="R68b05b449afc416c"/>
    <p:sldLayoutId xmlns:r="http://schemas.openxmlformats.org/officeDocument/2006/relationships" id="2147483653" r:id="R865987c6bed04bc5"/>
    <p:sldLayoutId xmlns:r="http://schemas.openxmlformats.org/officeDocument/2006/relationships" id="2147483654" r:id="R88887c3092cf4523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atG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3f7890c35345ba" /><Relationship Type="http://schemas.openxmlformats.org/officeDocument/2006/relationships/notesSlide" Target="/ppt/notesSlides/notesSlide1.xml" Id="R007bd99c75804df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28e4791e594e59" /><Relationship Type="http://schemas.openxmlformats.org/officeDocument/2006/relationships/image" Target="/ppt/media/image.png" Id="R79354c00ab694988" /><Relationship Type="http://schemas.openxmlformats.org/officeDocument/2006/relationships/notesSlide" Target="/ppt/notesSlides/notesSlide2.xml" Id="Ra6cb2ee1a699411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ef755bcb164c95" /><Relationship Type="http://schemas.openxmlformats.org/officeDocument/2006/relationships/image" Target="/ppt/media/image2.png" Id="R20e099eba0354602" /><Relationship Type="http://schemas.openxmlformats.org/officeDocument/2006/relationships/notesSlide" Target="/ppt/notesSlides/notesSlide3.xml" Id="R538fe1da98ac448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e8e4123ff4480c" /><Relationship Type="http://schemas.openxmlformats.org/officeDocument/2006/relationships/image" Target="/ppt/media/image3.png" Id="Rcd8977d9f6d84eb7" /><Relationship Type="http://schemas.openxmlformats.org/officeDocument/2006/relationships/image" Target="/ppt/media/image4.png" Id="R86c2086095174cb6" /><Relationship Type="http://schemas.openxmlformats.org/officeDocument/2006/relationships/notesSlide" Target="/ppt/notesSlides/notesSlide4.xml" Id="R52c47d2ceec74ec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Google Shape;31;p8">
            <a:extLst xmlns:a="http://schemas.openxmlformats.org/drawingml/2006/main">
              <a:ext uri="{FF2B5EF4-FFF2-40B4-BE49-F238E27FC236}">
                <a16:creationId xmlns:a16="http://schemas.microsoft.com/office/drawing/2014/main" id="{0810D8AB-D6EB-4F63-A82D-36A6C9B51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스프레드브리지</a:t>
            </a:r>
            <a:endParaRPr sz="1575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32" name="Google Shape;32;p8">
            <a:extLst xmlns:a="http://schemas.openxmlformats.org/drawingml/2006/main">
              <a:ext uri="{FF2B5EF4-FFF2-40B4-BE49-F238E27FC236}">
                <a16:creationId xmlns:a16="http://schemas.microsoft.com/office/drawing/2014/main" id="{13D63C58-B07E-4628-9333-C871271A9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4533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설치 가이드 03</a:t>
            </a:r>
            <a:endParaRPr sz="15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33" name="Google Shape;33;p8">
            <a:extLst xmlns:a="http://schemas.openxmlformats.org/drawingml/2006/main">
              <a:ext uri="{FF2B5EF4-FFF2-40B4-BE49-F238E27FC236}">
                <a16:creationId xmlns:a16="http://schemas.microsoft.com/office/drawing/2014/main" id="{5E40905A-F6E2-4471-8C98-FB5AD9016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58150"/>
            <a:ext cx="12496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8">
            <a:extLst xmlns:a="http://schemas.openxmlformats.org/drawingml/2006/main">
              <a:ext uri="{FF2B5EF4-FFF2-40B4-BE49-F238E27FC236}">
                <a16:creationId xmlns:a16="http://schemas.microsoft.com/office/drawing/2014/main" id="{DA629A51-AD1E-4D90-9D39-BF6B0123C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문서 버전 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[v1.1]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   화면 기준 [2026.11.01]</a:t>
            </a:r>
            <a:endParaRPr sz="12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35" name="Google Shape;35;p8">
            <a:extLst xmlns:a="http://schemas.openxmlformats.org/drawingml/2006/main">
              <a:ext uri="{FF2B5EF4-FFF2-40B4-BE49-F238E27FC236}">
                <a16:creationId xmlns:a16="http://schemas.microsoft.com/office/drawing/2014/main" id="{1648F835-0F13-4193-BCA3-E83438C32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0" y="8143875"/>
            <a:ext cx="914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01</a:t>
            </a:r>
            <a:endParaRPr sz="1575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36" name="Google Shape;36;p8">
            <a:extLst xmlns:a="http://schemas.openxmlformats.org/drawingml/2006/main">
              <a:ext uri="{FF2B5EF4-FFF2-40B4-BE49-F238E27FC236}">
                <a16:creationId xmlns:a16="http://schemas.microsoft.com/office/drawing/2014/main" id="{E8FB9A55-D4A3-495B-8107-CC5DDDAC4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33475"/>
            <a:ext cx="12496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000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한국투자증권 API 신청 및 등록</a:t>
            </a:r>
            <a:endParaRPr sz="4000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37" name="Google Shape;37;p8">
            <a:extLst xmlns:a="http://schemas.openxmlformats.org/drawingml/2006/main">
              <a:ext uri="{FF2B5EF4-FFF2-40B4-BE49-F238E27FC236}">
                <a16:creationId xmlns:a16="http://schemas.microsoft.com/office/drawing/2014/main" id="{773A49D0-AB59-4030-897E-816440895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12496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한국투자증권 API를 신청하고 스프레드브리지에 등록하는 방법입니다.</a:t>
            </a:r>
            <a:endParaRPr sz="225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38" name="Google Shape;38;p8">
            <a:extLst xmlns:a="http://schemas.openxmlformats.org/drawingml/2006/main">
              <a:ext uri="{FF2B5EF4-FFF2-40B4-BE49-F238E27FC236}">
                <a16:creationId xmlns:a16="http://schemas.microsoft.com/office/drawing/2014/main" id="{0AC08BB6-CA88-4CC7-8485-11042537E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14725"/>
            <a:ext cx="552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시작 전 준비</a:t>
            </a:r>
            <a:endParaRPr sz="2400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39" name="Google Shape;39;p8">
            <a:extLst xmlns:a="http://schemas.openxmlformats.org/drawingml/2006/main">
              <a:ext uri="{FF2B5EF4-FFF2-40B4-BE49-F238E27FC236}">
                <a16:creationId xmlns:a16="http://schemas.microsoft.com/office/drawing/2014/main" id="{449789A6-358B-4AC1-B8E2-655B72F64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71950"/>
            <a:ext cx="5524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한국투자증권 국내선물옵션 계좌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앱 설치 · Google 로그인 · 인터넷 연결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40" name="Google Shape;40;p8">
            <a:extLst xmlns:a="http://schemas.openxmlformats.org/drawingml/2006/main">
              <a:ext uri="{FF2B5EF4-FFF2-40B4-BE49-F238E27FC236}">
                <a16:creationId xmlns:a16="http://schemas.microsoft.com/office/drawing/2014/main" id="{7400EB07-084E-4E6F-90EA-8795B265B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3514725"/>
            <a:ext cx="54483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진행 순서</a:t>
            </a:r>
            <a:endParaRPr sz="2400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41" name="Google Shape;41;p8">
            <a:extLst xmlns:a="http://schemas.openxmlformats.org/drawingml/2006/main">
              <a:ext uri="{FF2B5EF4-FFF2-40B4-BE49-F238E27FC236}">
                <a16:creationId xmlns:a16="http://schemas.microsoft.com/office/drawing/2014/main" id="{635526CF-2C37-4E57-9F13-40B5D9023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4171950"/>
            <a:ext cx="5448300" cy="1609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01   한국투자증권 API 신청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02   한국투자증권 API 등록 완료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03   스프레드브리지에 등록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</p:txBody>
      </p:sp>
    </p:spTree>
    <p:extLst>
      <p:ext uri="{BB962C8B-B14F-4D97-AF65-F5344CB8AC3E}">
        <p14:creationId xmlns:p14="http://schemas.microsoft.com/office/powerpoint/2010/main" val="5731009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Google Shape;47;p9">
            <a:extLst xmlns:a="http://schemas.openxmlformats.org/drawingml/2006/main">
              <a:ext uri="{FF2B5EF4-FFF2-40B4-BE49-F238E27FC236}">
                <a16:creationId xmlns:a16="http://schemas.microsoft.com/office/drawing/2014/main" id="{59CD2B05-95A0-45D9-B482-7C3BA2A53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스프레드브리지</a:t>
            </a:r>
            <a:endParaRPr sz="1575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48" name="Google Shape;48;p9">
            <a:extLst xmlns:a="http://schemas.openxmlformats.org/drawingml/2006/main">
              <a:ext uri="{FF2B5EF4-FFF2-40B4-BE49-F238E27FC236}">
                <a16:creationId xmlns:a16="http://schemas.microsoft.com/office/drawing/2014/main" id="{3304D63B-34AB-4B84-87DD-436BB4EDC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4533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한국투자증권 API 신청 및 등록</a:t>
            </a:r>
            <a:endParaRPr sz="15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49" name="Google Shape;49;p9">
            <a:extLst xmlns:a="http://schemas.openxmlformats.org/drawingml/2006/main">
              <a:ext uri="{FF2B5EF4-FFF2-40B4-BE49-F238E27FC236}">
                <a16:creationId xmlns:a16="http://schemas.microsoft.com/office/drawing/2014/main" id="{5ACAA692-D8E1-41F4-837F-27DEFE5AA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58150"/>
            <a:ext cx="12496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9">
            <a:extLst xmlns:a="http://schemas.openxmlformats.org/drawingml/2006/main">
              <a:ext uri="{FF2B5EF4-FFF2-40B4-BE49-F238E27FC236}">
                <a16:creationId xmlns:a16="http://schemas.microsoft.com/office/drawing/2014/main" id="{FE8024E5-B4C2-4623-864B-92B3BDC54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문서 버전 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[v1.1]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   화면 기준 [2026.11.01]</a:t>
            </a:r>
            <a:endParaRPr sz="12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51" name="Google Shape;51;p9">
            <a:extLst xmlns:a="http://schemas.openxmlformats.org/drawingml/2006/main">
              <a:ext uri="{FF2B5EF4-FFF2-40B4-BE49-F238E27FC236}">
                <a16:creationId xmlns:a16="http://schemas.microsoft.com/office/drawing/2014/main" id="{D231DCEC-7652-458B-86D7-A5374C94A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0" y="8143875"/>
            <a:ext cx="914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02</a:t>
            </a:r>
            <a:endParaRPr sz="1575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52" name="Google Shape;52;p9">
            <a:extLst xmlns:a="http://schemas.openxmlformats.org/drawingml/2006/main">
              <a:ext uri="{FF2B5EF4-FFF2-40B4-BE49-F238E27FC236}">
                <a16:creationId xmlns:a16="http://schemas.microsoft.com/office/drawing/2014/main" id="{788ED7E4-AE9E-4442-94E3-B06BDB672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838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25" b="1">
                <a:solidFill>
                  <a:srgbClr val="087E78"/>
                </a:solidFill>
                <a:latin typeface="Noto Sans KR"/>
                <a:ea typeface="Noto Sans KR"/>
                <a:cs typeface="Noto Sans KR"/>
              </a:rPr>
              <a:t>01</a:t>
            </a:r>
            <a:endParaRPr sz="3225" b="1">
              <a:solidFill>
                <a:srgbClr val="087E78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53" name="Google Shape;53;p9">
            <a:extLst xmlns:a="http://schemas.openxmlformats.org/drawingml/2006/main">
              <a:ext uri="{FF2B5EF4-FFF2-40B4-BE49-F238E27FC236}">
                <a16:creationId xmlns:a16="http://schemas.microsoft.com/office/drawing/2014/main" id="{09259D25-B6ED-424B-BE94-93F4B871F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942975"/>
            <a:ext cx="11544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2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한국투자증권 API 신청</a:t>
            </a:r>
            <a:endParaRPr sz="3225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54" name="Google Shape;54;p9">
            <a:extLst xmlns:a="http://schemas.openxmlformats.org/drawingml/2006/main">
              <a:ext uri="{FF2B5EF4-FFF2-40B4-BE49-F238E27FC236}">
                <a16:creationId xmlns:a16="http://schemas.microsoft.com/office/drawing/2014/main" id="{9943A2A4-01A7-4CA4-AD00-A0C35F290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24968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한국투자증권 로그인 후 API 신청하세요.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  <a:p xmlns:a="http://schemas.openxmlformats.org/drawingml/2006/main">
            <a:pPr marL="457200" marR="0" lvl="0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4B5A"/>
              </a:buClr>
              <a:buSzPts val="2100"/>
              <a:buFont typeface="Noto Sans KR"/>
              <a:buChar char="-"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[메뉴] 트레이딩 → Open API → KIS Developers → KIS Developers 서비스 신청/조회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</p:txBody>
      </p:sp>
      <p:pic>
        <p:nvPicPr>
          <p:cNvPr id="55" name="Google Shape;55;p9">
            <a:extLst xmlns:a="http://schemas.openxmlformats.org/drawingml/2006/main">
              <a:ext uri="{FF2B5EF4-FFF2-40B4-BE49-F238E27FC236}">
                <a16:creationId xmlns:a16="http://schemas.microsoft.com/office/drawing/2014/main" id="{A73E0C77-8946-4319-B1D3-6D135AEBC5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354c00ab694988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2785025"/>
            <a:ext cx="12496801" cy="428123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9675383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1" name="Google Shape;61;p10">
            <a:extLst xmlns:a="http://schemas.openxmlformats.org/drawingml/2006/main">
              <a:ext uri="{FF2B5EF4-FFF2-40B4-BE49-F238E27FC236}">
                <a16:creationId xmlns:a16="http://schemas.microsoft.com/office/drawing/2014/main" id="{2711A14D-363E-487B-95DB-7C6B968A2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스프레드브리지</a:t>
            </a:r>
            <a:endParaRPr sz="1575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62" name="Google Shape;62;p10">
            <a:extLst xmlns:a="http://schemas.openxmlformats.org/drawingml/2006/main">
              <a:ext uri="{FF2B5EF4-FFF2-40B4-BE49-F238E27FC236}">
                <a16:creationId xmlns:a16="http://schemas.microsoft.com/office/drawing/2014/main" id="{02692177-F310-42E5-B976-2BFC15983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4533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한국투자증권 API 신청 및 등록</a:t>
            </a:r>
            <a:endParaRPr sz="15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63" name="Google Shape;63;p10">
            <a:extLst xmlns:a="http://schemas.openxmlformats.org/drawingml/2006/main">
              <a:ext uri="{FF2B5EF4-FFF2-40B4-BE49-F238E27FC236}">
                <a16:creationId xmlns:a16="http://schemas.microsoft.com/office/drawing/2014/main" id="{14B8CDFA-D989-48E5-92B7-EEF4C6BC7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58150"/>
            <a:ext cx="12496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0">
            <a:extLst xmlns:a="http://schemas.openxmlformats.org/drawingml/2006/main">
              <a:ext uri="{FF2B5EF4-FFF2-40B4-BE49-F238E27FC236}">
                <a16:creationId xmlns:a16="http://schemas.microsoft.com/office/drawing/2014/main" id="{158AB2DA-288D-4CCD-9F80-B1FB00237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문서 버전 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[v1.1]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   화면 기준 [2026.11.01]</a:t>
            </a:r>
            <a:endParaRPr sz="12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65" name="Google Shape;65;p10">
            <a:extLst xmlns:a="http://schemas.openxmlformats.org/drawingml/2006/main">
              <a:ext uri="{FF2B5EF4-FFF2-40B4-BE49-F238E27FC236}">
                <a16:creationId xmlns:a16="http://schemas.microsoft.com/office/drawing/2014/main" id="{54BE77F5-8340-4728-9153-7FC42A4B7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0" y="8143875"/>
            <a:ext cx="914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03</a:t>
            </a:r>
            <a:endParaRPr sz="1575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66" name="Google Shape;66;p10">
            <a:extLst xmlns:a="http://schemas.openxmlformats.org/drawingml/2006/main">
              <a:ext uri="{FF2B5EF4-FFF2-40B4-BE49-F238E27FC236}">
                <a16:creationId xmlns:a16="http://schemas.microsoft.com/office/drawing/2014/main" id="{ADC3DB42-95BA-497D-853B-BC7DE8201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838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300" b="1">
                <a:solidFill>
                  <a:srgbClr val="087E78"/>
                </a:solidFill>
                <a:latin typeface="Noto Sans KR"/>
                <a:ea typeface="Noto Sans KR"/>
                <a:cs typeface="Noto Sans KR"/>
              </a:rPr>
              <a:t>02</a:t>
            </a:r>
            <a:endParaRPr sz="2300" b="1">
              <a:solidFill>
                <a:srgbClr val="087E78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67" name="Google Shape;67;p10">
            <a:extLst xmlns:a="http://schemas.openxmlformats.org/drawingml/2006/main">
              <a:ext uri="{FF2B5EF4-FFF2-40B4-BE49-F238E27FC236}">
                <a16:creationId xmlns:a16="http://schemas.microsoft.com/office/drawing/2014/main" id="{D2DEBE01-869C-4E44-9347-B6615A818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942975"/>
            <a:ext cx="11544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2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한국투자증권 API 등록 완료</a:t>
            </a:r>
            <a:endParaRPr sz="3225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68" name="Google Shape;68;p10">
            <a:extLst xmlns:a="http://schemas.openxmlformats.org/drawingml/2006/main">
              <a:ext uri="{FF2B5EF4-FFF2-40B4-BE49-F238E27FC236}">
                <a16:creationId xmlns:a16="http://schemas.microsoft.com/office/drawing/2014/main" id="{F39D8FB3-FA16-4B4B-8788-EA02F859D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24968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>
            <a:defPPr>
              <a:defRPr sz="1950"/>
            </a:defPPr>
            <a:lvl1pPr>
              <a:defRPr sz="1950"/>
            </a:lvl1pPr>
            <a:lvl2pPr>
              <a:defRPr sz="1950"/>
            </a:lvl2pPr>
            <a:lvl3pPr>
              <a:defRPr sz="1950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950"/>
            </a:pPr>
            <a:r>
              <a:rPr sz="195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본인 인증과 대상 계좌 등록을 완료한 뒤 API 키를 발급받으세요.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950"/>
            </a:pPr>
            <a:r>
              <a:rPr sz="195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APP Key · APP Secret · 연결할 국내선물옵션 계좌번호를 준비하세요.</a:t>
            </a:r>
          </a:p>
        </p:txBody>
      </p:sp>
      <p:sp>
        <p:nvSpPr>
          <p:cNvPr id="69" name="Google Shape;69;p10">
            <a:extLst xmlns:a="http://schemas.openxmlformats.org/drawingml/2006/main">
              <a:ext uri="{FF2B5EF4-FFF2-40B4-BE49-F238E27FC236}">
                <a16:creationId xmlns:a16="http://schemas.microsoft.com/office/drawing/2014/main" id="{0FA9914E-D260-469C-99C7-105CC6B9F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553325"/>
            <a:ext cx="12496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75" b="1">
                <a:solidFill>
                  <a:srgbClr val="087E78"/>
                </a:solidFill>
                <a:latin typeface="Noto Sans KR"/>
                <a:ea typeface="Noto Sans KR"/>
                <a:cs typeface="Noto Sans KR"/>
              </a:rPr>
              <a:t>API 키 관련 정보는 절대 공유하지 마시고 보안에 유의하시기 바랍니다.</a:t>
            </a:r>
            <a:endParaRPr sz="1875" b="1">
              <a:solidFill>
                <a:srgbClr val="087E78"/>
              </a:solidFill>
              <a:latin typeface="Noto Sans KR"/>
              <a:ea typeface="Noto Sans KR"/>
              <a:cs typeface="Noto Sans KR"/>
            </a:endParaRPr>
          </a:p>
        </p:txBody>
      </p:sp>
      <p:pic>
        <p:nvPicPr>
          <p:cNvPr id="70" name="Google Shape;70;p10">
            <a:extLst xmlns:a="http://schemas.openxmlformats.org/drawingml/2006/main">
              <a:ext uri="{FF2B5EF4-FFF2-40B4-BE49-F238E27FC236}">
                <a16:creationId xmlns:a16="http://schemas.microsoft.com/office/drawing/2014/main" id="{EDE1D7B1-12E5-499F-992A-1CD844D2FE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e099eba0354602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464862" y="2357438"/>
            <a:ext cx="10786270" cy="48387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8350799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6" name="Google Shape;76;p11">
            <a:extLst xmlns:a="http://schemas.openxmlformats.org/drawingml/2006/main">
              <a:ext uri="{FF2B5EF4-FFF2-40B4-BE49-F238E27FC236}">
                <a16:creationId xmlns:a16="http://schemas.microsoft.com/office/drawing/2014/main" id="{1AA83390-EFA9-4814-9A74-D41348A8D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스프레드브리지</a:t>
            </a:r>
            <a:endParaRPr sz="1575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77" name="Google Shape;77;p11">
            <a:extLst xmlns:a="http://schemas.openxmlformats.org/drawingml/2006/main">
              <a:ext uri="{FF2B5EF4-FFF2-40B4-BE49-F238E27FC236}">
                <a16:creationId xmlns:a16="http://schemas.microsoft.com/office/drawing/2014/main" id="{4E0CB4DA-F330-4FB5-B9D6-64626D99B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4533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한국투자증권 API 신청 및 등록</a:t>
            </a:r>
            <a:endParaRPr sz="15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78" name="Google Shape;78;p11">
            <a:extLst xmlns:a="http://schemas.openxmlformats.org/drawingml/2006/main">
              <a:ext uri="{FF2B5EF4-FFF2-40B4-BE49-F238E27FC236}">
                <a16:creationId xmlns:a16="http://schemas.microsoft.com/office/drawing/2014/main" id="{52DC62F5-28FC-47C3-9BE5-188AA0679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58150"/>
            <a:ext cx="12496800" cy="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1">
            <a:extLst xmlns:a="http://schemas.openxmlformats.org/drawingml/2006/main">
              <a:ext uri="{FF2B5EF4-FFF2-40B4-BE49-F238E27FC236}">
                <a16:creationId xmlns:a16="http://schemas.microsoft.com/office/drawing/2014/main" id="{8BA9B93D-05D6-4F35-BF43-991DE4B42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0"/>
            <a:ext cx="10668000" cy="2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문서 버전 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[v1.1]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   화면 기준 [2026.11.01]</a:t>
            </a:r>
            <a:endParaRPr sz="12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80" name="Google Shape;80;p11">
            <a:extLst xmlns:a="http://schemas.openxmlformats.org/drawingml/2006/main">
              <a:ext uri="{FF2B5EF4-FFF2-40B4-BE49-F238E27FC236}">
                <a16:creationId xmlns:a16="http://schemas.microsoft.com/office/drawing/2014/main" id="{6BCB5D8D-4C5D-4203-ABEE-519F213B0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0" y="8143875"/>
            <a:ext cx="914400" cy="3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04</a:t>
            </a:r>
            <a:endParaRPr sz="1575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81" name="Google Shape;81;p11">
            <a:extLst xmlns:a="http://schemas.openxmlformats.org/drawingml/2006/main">
              <a:ext uri="{FF2B5EF4-FFF2-40B4-BE49-F238E27FC236}">
                <a16:creationId xmlns:a16="http://schemas.microsoft.com/office/drawing/2014/main" id="{7D38139B-5A30-40B5-9A63-6797D0BAA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838200" cy="5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25" b="1">
                <a:solidFill>
                  <a:srgbClr val="087E78"/>
                </a:solidFill>
                <a:latin typeface="Noto Sans KR"/>
                <a:ea typeface="Noto Sans KR"/>
                <a:cs typeface="Noto Sans KR"/>
              </a:rPr>
              <a:t>03</a:t>
            </a:r>
            <a:endParaRPr sz="3225" b="1">
              <a:solidFill>
                <a:srgbClr val="087E78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82" name="Google Shape;82;p11">
            <a:extLst xmlns:a="http://schemas.openxmlformats.org/drawingml/2006/main">
              <a:ext uri="{FF2B5EF4-FFF2-40B4-BE49-F238E27FC236}">
                <a16:creationId xmlns:a16="http://schemas.microsoft.com/office/drawing/2014/main" id="{7A86BF0C-9F04-4DED-9193-E4872741F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942975"/>
            <a:ext cx="11544300" cy="5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2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스프레드브리지에 API 등록</a:t>
            </a:r>
            <a:endParaRPr sz="3225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83" name="Google Shape;83;p11">
            <a:extLst xmlns:a="http://schemas.openxmlformats.org/drawingml/2006/main">
              <a:ext uri="{FF2B5EF4-FFF2-40B4-BE49-F238E27FC236}">
                <a16:creationId xmlns:a16="http://schemas.microsoft.com/office/drawing/2014/main" id="{A675FF83-C20C-48BB-BB29-54861EC7F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2496800" cy="7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스프레드브리지 연결 • API • IP 메뉴에서 </a:t>
            </a: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한국투자증권 </a:t>
            </a: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Open API 키 등록을 진행합니다.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84" name="Google Shape;84;p11">
            <a:extLst xmlns:a="http://schemas.openxmlformats.org/drawingml/2006/main">
              <a:ext uri="{FF2B5EF4-FFF2-40B4-BE49-F238E27FC236}">
                <a16:creationId xmlns:a16="http://schemas.microsoft.com/office/drawing/2014/main" id="{396F0B85-4B5E-4CF0-842E-9634B6956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553325"/>
            <a:ext cx="12496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75" b="1">
                <a:solidFill>
                  <a:srgbClr val="087E78"/>
                </a:solidFill>
                <a:latin typeface="Noto Sans KR"/>
                <a:ea typeface="Noto Sans KR"/>
                <a:cs typeface="Noto Sans KR"/>
              </a:rPr>
              <a:t>연결 확인 후 API 인증 · 잔고 · 주문 가능 정보가 정상인지 확인하세요.</a:t>
            </a:r>
            <a:endParaRPr sz="1875" b="1">
              <a:solidFill>
                <a:srgbClr val="087E78"/>
              </a:solidFill>
              <a:latin typeface="Noto Sans KR"/>
              <a:ea typeface="Noto Sans KR"/>
              <a:cs typeface="Noto Sans KR"/>
            </a:endParaRPr>
          </a:p>
        </p:txBody>
      </p:sp>
      <p:pic>
        <p:nvPicPr>
          <p:cNvPr id="85" name="Google Shape;85;p11">
            <a:extLst xmlns:a="http://schemas.openxmlformats.org/drawingml/2006/main">
              <a:ext uri="{FF2B5EF4-FFF2-40B4-BE49-F238E27FC236}">
                <a16:creationId xmlns:a16="http://schemas.microsoft.com/office/drawing/2014/main" id="{DE6E59BA-4CA7-4458-A25E-0CBD2AD55C9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8977d9f6d84eb7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15650" y="2727375"/>
            <a:ext cx="6338750" cy="2531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86" name="Google Shape;86;p11">
            <a:extLst xmlns:a="http://schemas.openxmlformats.org/drawingml/2006/main">
              <a:ext uri="{FF2B5EF4-FFF2-40B4-BE49-F238E27FC236}">
                <a16:creationId xmlns:a16="http://schemas.microsoft.com/office/drawing/2014/main" id="{E47DD7CD-FD2C-4989-8CA5-926B61A21E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c2086095174cb6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2727375"/>
            <a:ext cx="5637926" cy="427042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92785133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atG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2026-11-01T23:55:00.4950000Z</dcterms:created>
  <dcterms:modified xsi:type="dcterms:W3CDTF">2026-11-01T23:55:00.4950000Z</dcterms:modified>
</coreProperties>
</file>